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0"/>
  </p:notesMasterIdLst>
  <p:sldIdLst>
    <p:sldId id="277" r:id="rId2"/>
    <p:sldId id="289" r:id="rId3"/>
    <p:sldId id="299" r:id="rId4"/>
    <p:sldId id="290" r:id="rId5"/>
    <p:sldId id="302" r:id="rId6"/>
    <p:sldId id="314" r:id="rId7"/>
    <p:sldId id="300" r:id="rId8"/>
    <p:sldId id="312" r:id="rId9"/>
  </p:sldIdLst>
  <p:sldSz cx="9906000" cy="6858000" type="A4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47"/>
    <a:srgbClr val="EB4F1B"/>
    <a:srgbClr val="006D43"/>
    <a:srgbClr val="A4A3A3"/>
    <a:srgbClr val="DAAB31"/>
    <a:srgbClr val="F1592A"/>
    <a:srgbClr val="C62D91"/>
    <a:srgbClr val="001648"/>
    <a:srgbClr val="E9EBF5"/>
    <a:srgbClr val="852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343" autoAdjust="0"/>
  </p:normalViewPr>
  <p:slideViewPr>
    <p:cSldViewPr snapToGrid="0" snapToObjects="1" showGuides="1">
      <p:cViewPr varScale="1">
        <p:scale>
          <a:sx n="69" d="100"/>
          <a:sy n="69" d="100"/>
        </p:scale>
        <p:origin x="1206" y="66"/>
      </p:cViewPr>
      <p:guideLst>
        <p:guide orient="horz" pos="2183"/>
        <p:guide pos="312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28"/>
    </p:cViewPr>
  </p:sorterViewPr>
  <p:notesViewPr>
    <p:cSldViewPr snapToGrid="0" snapToObjects="1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D12AC-FC56-E34E-B4D1-BCEECE1E2D3E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B494-7F4B-734A-B89F-07BF9DDE5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2B494-7F4B-734A-B89F-07BF9DDE59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67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2B494-7F4B-734A-B89F-07BF9DDE59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86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"/>
          <a:stretch/>
        </p:blipFill>
        <p:spPr>
          <a:xfrm>
            <a:off x="1" y="-17929"/>
            <a:ext cx="9951686" cy="689385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500" b="1" i="0" cap="all" baseline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457953" y="6245090"/>
            <a:ext cx="2608997" cy="29342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="1" cap="all" baseline="0">
                <a:solidFill>
                  <a:srgbClr val="051647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ГОРОД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9076091" y="6245090"/>
            <a:ext cx="589945" cy="2934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cap="all" baseline="0">
                <a:solidFill>
                  <a:srgbClr val="F15A28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ГОД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15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12033"/>
            <a:ext cx="9906000" cy="6877291"/>
          </a:xfrm>
          <a:prstGeom prst="rect">
            <a:avLst/>
          </a:prstGeom>
          <a:solidFill>
            <a:srgbClr val="0015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  <a:solidFill>
            <a:srgbClr val="EB4F1B"/>
          </a:solidFill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56" y="-12033"/>
            <a:ext cx="5047106" cy="690612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000" b="1" i="0" cap="all" baseline="0">
                <a:solidFill>
                  <a:srgbClr val="EB4F1B"/>
                </a:solidFill>
                <a:latin typeface="Futura PT Bold" panose="020B0902020204020203" pitchFamily="34" charset="-52"/>
                <a:ea typeface="Futura PT Bold" panose="020B0902020204020203" pitchFamily="34" charset="-52"/>
                <a:cs typeface="Futura PT Bold" panose="020B0902020204020203" pitchFamily="34" charset="-52"/>
              </a:defRPr>
            </a:lvl1pPr>
          </a:lstStyle>
          <a:p>
            <a:r>
              <a:rPr lang="ru-RU" dirty="0"/>
              <a:t>НАЗВАНИЕ </a:t>
            </a:r>
            <a:r>
              <a:rPr lang="ru-RU" dirty="0" smtClean="0"/>
              <a:t>раздела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rgbClr val="E9EBF5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54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1861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928" y="1169311"/>
            <a:ext cx="9906000" cy="5695948"/>
          </a:xfrm>
          <a:prstGeom prst="rect">
            <a:avLst/>
          </a:prstGeom>
          <a:solidFill>
            <a:srgbClr val="0015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1"/>
          <a:stretch/>
        </p:blipFill>
        <p:spPr>
          <a:xfrm>
            <a:off x="8413009" y="1168383"/>
            <a:ext cx="1078283" cy="526189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3" t="93912" b="269"/>
          <a:stretch/>
        </p:blipFill>
        <p:spPr>
          <a:xfrm>
            <a:off x="7697128" y="6448425"/>
            <a:ext cx="2209799" cy="4000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solidFill>
            <a:srgbClr val="EB4F1B"/>
          </a:solidFill>
        </p:spPr>
        <p:txBody>
          <a:bodyPr/>
          <a:lstStyle/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8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6"/>
            <a:ext cx="9305472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5901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933043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485957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6" y="3390320"/>
            <a:ext cx="1450109" cy="29001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1921075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3694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3" y="1414710"/>
            <a:ext cx="6240029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15903" y="1903419"/>
            <a:ext cx="3146425" cy="2917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445167" y="190341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78115" y="1903418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1903417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8071719" y="1903416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3445167" y="339032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978115" y="3390322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9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3445167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216508" y="4901515"/>
            <a:ext cx="3145818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5901" y="266705"/>
            <a:ext cx="4292600" cy="7381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6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4" r:id="rId3"/>
    <p:sldLayoutId id="2147483678" r:id="rId4"/>
    <p:sldLayoutId id="2147483675" r:id="rId5"/>
    <p:sldLayoutId id="2147483673" r:id="rId6"/>
    <p:sldLayoutId id="2147483662" r:id="rId7"/>
  </p:sldLayoutIdLst>
  <p:hf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bg1"/>
          </a:solidFill>
          <a:latin typeface="Futura PT" charset="0"/>
          <a:ea typeface="Futura PT" charset="0"/>
          <a:cs typeface="Futura PT" charset="0"/>
        </a:defRPr>
      </a:lvl1pPr>
    </p:titleStyle>
    <p:bodyStyle>
      <a:lvl1pPr marL="228612" indent="-228612" algn="l" defTabSz="914446" rtl="0" eaLnBrk="1" latinLnBrk="0" hangingPunct="1">
        <a:lnSpc>
          <a:spcPct val="90000"/>
        </a:lnSpc>
        <a:spcBef>
          <a:spcPts val="10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1pPr>
      <a:lvl2pPr marL="685835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2pPr>
      <a:lvl3pPr marL="1143057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3pPr>
      <a:lvl4pPr marL="1600280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4pPr>
      <a:lvl5pPr marL="2057504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5pPr>
      <a:lvl6pPr marL="2514726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2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8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npk-koroleva.ru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3614871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7588" y="2555639"/>
            <a:ext cx="6368012" cy="4105807"/>
          </a:xfrm>
        </p:spPr>
        <p:txBody>
          <a:bodyPr/>
          <a:lstStyle/>
          <a:p>
            <a:r>
              <a:rPr lang="ru-RU" sz="3200" dirty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ОБУЧЕНИЕ ГРАЖДАН ПРЕДПЕНСИОННОГО ВОЗРАСТА </a:t>
            </a:r>
            <a:r>
              <a:rPr lang="ru-RU" sz="3200" dirty="0" smtClean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/>
            </a:r>
            <a:br>
              <a:rPr lang="ru-RU" sz="3200" dirty="0" smtClean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</a:br>
            <a:r>
              <a:rPr lang="ru-RU" sz="3200" dirty="0" smtClean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СОЮЗОМ «Молодые профессионалы (ВОРДСКИЛЛС РОССИЯ)» НА </a:t>
            </a:r>
            <a:r>
              <a:rPr lang="ru-RU" sz="3200" dirty="0" smtClean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БАЗЕ нижнекамского политехнического колледжа ИМ. Е.Н. </a:t>
            </a:r>
            <a:r>
              <a:rPr lang="ru-RU" sz="3200" dirty="0" err="1" smtClean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кОРОЛЕВА</a:t>
            </a:r>
            <a:r>
              <a:rPr lang="ru-RU" sz="3600" dirty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/>
            </a:r>
            <a:br>
              <a:rPr lang="ru-RU" sz="3600" dirty="0">
                <a:solidFill>
                  <a:srgbClr val="001547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</a:br>
            <a:endParaRPr lang="en-US" sz="3600" dirty="0">
              <a:solidFill>
                <a:srgbClr val="001547"/>
              </a:solidFill>
              <a:latin typeface="Futura PT Bold" panose="020B0902020204020203" pitchFamily="34" charset="-52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88" y="352636"/>
            <a:ext cx="2095144" cy="168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7672" y="219654"/>
            <a:ext cx="7291400" cy="73818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СПЕЦИАЛЬНАЯ ПРОГРАММА ОБУЧЕНИЯ ГРАЖДАН ПРЕДПЕНСИОННОГО ВОЗРАСТА</a:t>
            </a:r>
            <a:endParaRPr lang="ru-RU" sz="2400" dirty="0">
              <a:latin typeface="Futura PT Bold" panose="020B0902020204020203" pitchFamily="34" charset="-52"/>
              <a:ea typeface="Akrobat ExtraBold" charset="0"/>
              <a:cs typeface="Akrobat ExtraBold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7672" y="1705007"/>
            <a:ext cx="92892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Распоряжение Правительства РФ от 30 декабря 2018 г. №3025-р «Об утверждении СПЕЦИАЛЬНОЙ ПРОГРАММЫ профессионального обучения и дополнительного профессионального образования граждан </a:t>
            </a:r>
            <a:r>
              <a:rPr lang="ru-RU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предпенсионного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 возраста на период до 2024 года»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Цель Программы - </a:t>
            </a:r>
            <a:r>
              <a:rPr lang="ru-RU" b="1" dirty="0">
                <a:solidFill>
                  <a:srgbClr val="002060"/>
                </a:solidFill>
                <a:latin typeface="Futura PT Book" panose="020B0502020204020303" pitchFamily="34" charset="-52"/>
              </a:rPr>
              <a:t>содействие занятости граждан </a:t>
            </a:r>
            <a:r>
              <a:rPr lang="ru-RU" b="1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предпенсионного</a:t>
            </a:r>
            <a:r>
              <a:rPr lang="ru-RU" b="1" dirty="0">
                <a:solidFill>
                  <a:srgbClr val="002060"/>
                </a:solidFill>
                <a:latin typeface="Futura PT Book" panose="020B0502020204020303" pitchFamily="34" charset="-52"/>
              </a:rPr>
              <a:t> возраста 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путем организации профессионального обучения, дополнительного профессионального образования для приобретения или развития имеющихся знаний, компетенций и навыков, обеспечивающих конкурентоспособность и профессиональную мобильность на рынке труда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Один из трех механизмов реализации программы – обучение по </a:t>
            </a:r>
            <a:r>
              <a:rPr lang="ru-RU" b="1" dirty="0">
                <a:solidFill>
                  <a:srgbClr val="002060"/>
                </a:solidFill>
                <a:latin typeface="Futura PT Book" panose="020B0502020204020303" pitchFamily="34" charset="-52"/>
              </a:rPr>
              <a:t>международным профессиональным стандартам (компетенциям </a:t>
            </a:r>
            <a:r>
              <a:rPr lang="ru-RU" b="1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Ворлдскиллс</a:t>
            </a:r>
            <a:r>
              <a:rPr lang="ru-RU" b="1" dirty="0">
                <a:solidFill>
                  <a:srgbClr val="002060"/>
                </a:solidFill>
                <a:latin typeface="Futura PT Book" panose="020B0502020204020303" pitchFamily="34" charset="-52"/>
              </a:rPr>
              <a:t>) 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с использованием инфраструктуры Союза «Молодые профессионалы (</a:t>
            </a:r>
            <a:r>
              <a:rPr lang="ru-RU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Ворлдскиллс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 Россия</a:t>
            </a:r>
            <a:r>
              <a:rPr lang="ru-RU" dirty="0" smtClean="0">
                <a:solidFill>
                  <a:srgbClr val="002060"/>
                </a:solidFill>
                <a:latin typeface="Futura PT Book" panose="020B0502020204020303" pitchFamily="34" charset="-52"/>
              </a:rPr>
              <a:t>)»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Futura PT Book" panose="020B0502020204020303" pitchFamily="34" charset="-52"/>
              </a:rPr>
              <a:t>Ежегодно 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за счет средств федерального бюджета планируется обучение по компетенциям </a:t>
            </a:r>
            <a:r>
              <a:rPr lang="ru-RU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Ворлдскиллс</a:t>
            </a:r>
            <a:r>
              <a:rPr lang="ru-RU" dirty="0">
                <a:solidFill>
                  <a:srgbClr val="002060"/>
                </a:solidFill>
                <a:latin typeface="Futura PT Book" panose="020B0502020204020303" pitchFamily="34" charset="-52"/>
              </a:rPr>
              <a:t> 25 тысяч </a:t>
            </a:r>
            <a:r>
              <a:rPr lang="ru-RU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предпенсионеров</a:t>
            </a:r>
            <a:endParaRPr lang="ru-RU" dirty="0">
              <a:solidFill>
                <a:srgbClr val="002060"/>
              </a:solidFill>
              <a:latin typeface="Futura PT Book" panose="020B0502020204020303" pitchFamily="34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3"/>
          </p:nvPr>
        </p:nvSpPr>
        <p:spPr>
          <a:xfrm>
            <a:off x="227672" y="1233953"/>
            <a:ext cx="8252982" cy="841381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solidFill>
                  <a:srgbClr val="002060"/>
                </a:solidFill>
                <a:latin typeface="Futura PT Book" panose="020B0502020204020303" pitchFamily="34" charset="-52"/>
              </a:rPr>
              <a:t>Предпенсионеры</a:t>
            </a:r>
            <a:r>
              <a:rPr lang="ru-RU" sz="2000" dirty="0">
                <a:solidFill>
                  <a:srgbClr val="002060"/>
                </a:solidFill>
                <a:latin typeface="Futura PT Book" panose="020B0502020204020303" pitchFamily="34" charset="-52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Futura PT Book" panose="020B0502020204020303" pitchFamily="34" charset="-52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Futura PT Book" panose="020B0502020204020303" pitchFamily="34" charset="-52"/>
              </a:rPr>
              <a:t>граждане в течение пяти лет до наступления возраста, дающего право на страховую пенсию по старости, в том числе назначаемую досрочно</a:t>
            </a:r>
          </a:p>
          <a:p>
            <a:pPr algn="just"/>
            <a:endParaRPr lang="ru-RU" sz="2000" dirty="0">
              <a:latin typeface="Futura PT Book" panose="020B0502020204020303" pitchFamily="34" charset="-52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900" y="383639"/>
            <a:ext cx="4978399" cy="738189"/>
          </a:xfrm>
        </p:spPr>
        <p:txBody>
          <a:bodyPr>
            <a:normAutofit/>
          </a:bodyPr>
          <a:lstStyle/>
          <a:p>
            <a:r>
              <a:rPr lang="ru-RU" sz="2900" dirty="0" smtClean="0">
                <a:latin typeface="Futura PT Bold" panose="020B0902020204020203" pitchFamily="34" charset="-52"/>
              </a:rPr>
              <a:t>УЧАСТНИКИ ПРОГРАММЫ</a:t>
            </a:r>
            <a:endParaRPr lang="ru-RU" sz="2900" dirty="0">
              <a:latin typeface="Futura PT Bold" panose="020B0902020204020203" pitchFamily="34" charset="-52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5059" y="2256090"/>
            <a:ext cx="3321151" cy="407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786252"/>
              </p:ext>
            </p:extLst>
          </p:nvPr>
        </p:nvGraphicFramePr>
        <p:xfrm>
          <a:off x="215900" y="2256090"/>
          <a:ext cx="9371445" cy="387468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44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6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5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51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Год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2019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2020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2021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2022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Futura PT Book" panose="020B0502020204020303" pitchFamily="34" charset="-52"/>
                        </a:rPr>
                        <a:t>2023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6D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32">
                <a:tc>
                  <a:txBody>
                    <a:bodyPr/>
                    <a:lstStyle/>
                    <a:p>
                      <a:pPr marL="0" marR="0" indent="0" algn="just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Пенсионный возраст 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мужчин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лет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8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Предпенсионный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возраст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мужчин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лет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56-60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57-61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58-62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59-63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60-64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9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Предпенсионный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возраст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мужчин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гг. рождения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1959-1963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1959-1963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1959-1963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1959-1963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1959-1963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000">
                <a:tc>
                  <a:txBody>
                    <a:bodyPr/>
                    <a:lstStyle/>
                    <a:p>
                      <a:pPr marL="0" marR="0" indent="0" algn="just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Пенсионный возраст 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женщин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лет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56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57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58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59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60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677">
                <a:tc>
                  <a:txBody>
                    <a:bodyPr/>
                    <a:lstStyle/>
                    <a:p>
                      <a:pPr marL="0" marR="0" indent="0" algn="just" defTabSz="914446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Предпенсионный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возраст 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женщин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лет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51-55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52-56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53-57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54-58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46" rtl="0" eaLnBrk="1" latinLnBrk="0" hangingPunct="1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  <a:ea typeface="+mn-ea"/>
                          <a:cs typeface="+mn-cs"/>
                        </a:rPr>
                        <a:t>55-59</a:t>
                      </a:r>
                      <a:endParaRPr lang="ru-RU" sz="1600" kern="1200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46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Предпенсионный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возраст для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женщин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гг. рождения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1964-1968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1964-1968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1964-1968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1964-1968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8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1964-1968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5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7" name="Заголовок 16"/>
          <p:cNvSpPr txBox="1">
            <a:spLocks noGrp="1"/>
          </p:cNvSpPr>
          <p:nvPr>
            <p:ph type="title"/>
          </p:nvPr>
        </p:nvSpPr>
        <p:spPr>
          <a:xfrm>
            <a:off x="0" y="33667"/>
            <a:ext cx="730415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КОМПЕТЕНЦИИ ДЛЯ ОБУЧЕНИЯ ПРЕДПЕНСИОНЕРОВ НА БАЗЕ </a:t>
            </a:r>
            <a:r>
              <a:rPr lang="ru-RU" sz="2400" dirty="0" smtClean="0"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НИЖНЕКАМСКОГО ПОЛИТЕХНИЧЕСКОГО КОЛЛЕДЖА им. Е.Н. КОРОЛЕВА</a:t>
            </a:r>
            <a:endParaRPr lang="ru-RU" sz="2900" b="1" dirty="0">
              <a:latin typeface="Futura PT Bold" panose="020B0902020204020203" pitchFamily="34" charset="-52"/>
              <a:ea typeface="Akrobat ExtraBold" charset="0"/>
              <a:cs typeface="Akrobat ExtraBold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456272" y="1946257"/>
            <a:ext cx="7349384" cy="1115598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Futura PT Bold" panose="020B0902020204020203" pitchFamily="34" charset="-52"/>
              </a:rPr>
              <a:t>МАЛЯРНЫЕ И ДЕКОРАТИВНЫЕ РАБОТЫ</a:t>
            </a:r>
            <a:endParaRPr lang="ru-RU" sz="2800" dirty="0">
              <a:solidFill>
                <a:schemeClr val="bg1"/>
              </a:solidFill>
              <a:latin typeface="Futura PT Bold" panose="020B0902020204020203" pitchFamily="34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79676" y="4000653"/>
            <a:ext cx="7349384" cy="1000838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Futura PT Bold" panose="020B0902020204020203" pitchFamily="34" charset="-52"/>
              </a:rPr>
              <a:t>ЭКСПЕДИРОВАНИЕ ГРУЗОВ</a:t>
            </a:r>
            <a:endParaRPr lang="ru-RU" sz="2800" dirty="0">
              <a:solidFill>
                <a:schemeClr val="bg1"/>
              </a:solidFill>
              <a:latin typeface="Futura PT Bold" panose="020B090202020402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4205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7672" y="417511"/>
            <a:ext cx="5067299" cy="73818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ПРОГРАММЫ ОБУЧЕНИЯ</a:t>
            </a:r>
            <a:endParaRPr lang="ru-RU" sz="3200" dirty="0">
              <a:latin typeface="Futura PT Bold" panose="020B0902020204020203" pitchFamily="34" charset="-52"/>
              <a:ea typeface="Akrobat ExtraBold" charset="0"/>
              <a:cs typeface="Akrobat ExtraBold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5059" y="1181100"/>
            <a:ext cx="3321151" cy="5151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153554"/>
              </p:ext>
            </p:extLst>
          </p:nvPr>
        </p:nvGraphicFramePr>
        <p:xfrm>
          <a:off x="456272" y="1175273"/>
          <a:ext cx="9360709" cy="5682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0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193">
                  <a:extLst>
                    <a:ext uri="{9D8B030D-6E8A-4147-A177-3AD203B41FA5}">
                      <a16:colId xmlns:a16="http://schemas.microsoft.com/office/drawing/2014/main" val="4101780925"/>
                    </a:ext>
                  </a:extLst>
                </a:gridCol>
                <a:gridCol w="876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7908">
                  <a:extLst>
                    <a:ext uri="{9D8B030D-6E8A-4147-A177-3AD203B41FA5}">
                      <a16:colId xmlns:a16="http://schemas.microsoft.com/office/drawing/2014/main" val="1740339418"/>
                    </a:ext>
                  </a:extLst>
                </a:gridCol>
                <a:gridCol w="862669">
                  <a:extLst>
                    <a:ext uri="{9D8B030D-6E8A-4147-A177-3AD203B41FA5}">
                      <a16:colId xmlns:a16="http://schemas.microsoft.com/office/drawing/2014/main" val="4284091676"/>
                    </a:ext>
                  </a:extLst>
                </a:gridCol>
              </a:tblGrid>
              <a:tr h="46995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Futura PT Bold" panose="020B0902020204020203" pitchFamily="34" charset="-52"/>
                        </a:rPr>
                        <a:t>Профессиональное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Futura PT Bold" panose="020B0902020204020203" pitchFamily="34" charset="-52"/>
                        </a:rPr>
                        <a:t> обучение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Futura PT Bold" panose="020B0902020204020203" pitchFamily="34" charset="-52"/>
                      </a:endParaRPr>
                    </a:p>
                  </a:txBody>
                  <a:tcPr>
                    <a:solidFill>
                      <a:srgbClr val="006D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Futura PT Bold" panose="020B0902020204020203" pitchFamily="34" charset="-52"/>
                        </a:rPr>
                        <a:t>Дополнительное профессиональное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Futura PT Bold" panose="020B0902020204020203" pitchFamily="34" charset="-52"/>
                        </a:rPr>
                        <a:t> образование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Futura PT Bold" panose="020B0902020204020203" pitchFamily="34" charset="-52"/>
                      </a:endParaRPr>
                    </a:p>
                  </a:txBody>
                  <a:tcPr>
                    <a:solidFill>
                      <a:srgbClr val="006D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43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Требования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Результат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Срок освоения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Требования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Результат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Срок освоения</a:t>
                      </a:r>
                      <a:endParaRPr lang="ru-RU" sz="1200" b="1" i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>
                    <a:solidFill>
                      <a:srgbClr val="A4A3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90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Профессиональная подготовка</a:t>
                      </a:r>
                      <a:endParaRPr lang="ru-RU" sz="1200" b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Повышение квалификации (ДПО)</a:t>
                      </a:r>
                      <a:endParaRPr lang="ru-RU" sz="1200" b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9504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Сотрудник ранее не имел рабочей профессии, должности служащего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Получает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профессию рабочего или должность служащего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Futura PT Book" panose="020B0502020204020303" pitchFamily="34" charset="-52"/>
                        </a:rPr>
                        <a:t>144 часа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Сотрудник имеет среднее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профессиональное и (или) высшее образование по профил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ю программы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Усовершенствует или получает новую компетенцию в рамках имеющейся квалификации</a:t>
                      </a:r>
                      <a:endParaRPr lang="ru-RU" sz="1100" b="1" kern="1200" dirty="0" smtClean="0">
                        <a:solidFill>
                          <a:srgbClr val="002060"/>
                        </a:solidFill>
                        <a:effectLst/>
                        <a:latin typeface="Futura PT Book" panose="020B0502020204020303" pitchFamily="34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Futura PT Book" panose="020B0502020204020303" pitchFamily="34" charset="-52"/>
                        </a:rPr>
                        <a:t>72 часа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90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Повышение квалификации (ПО)</a:t>
                      </a:r>
                      <a:endParaRPr lang="ru-RU" sz="1200" b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Профессиональная</a:t>
                      </a:r>
                      <a:r>
                        <a:rPr lang="ru-RU" sz="1200" baseline="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 переподготовка</a:t>
                      </a:r>
                      <a:endParaRPr lang="ru-RU" sz="1200" b="1" dirty="0" smtClean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9504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Сотрудник имеет рабочую профессию, должность служащего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Совершенствует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профессиональные знания, умения, навыки по имеющейся профессии, должности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Futura PT Book" panose="020B0502020204020303" pitchFamily="34" charset="-52"/>
                        </a:rPr>
                        <a:t>72 часа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Сотрудник имеет среднее</a:t>
                      </a:r>
                      <a:r>
                        <a:rPr lang="ru-RU" sz="12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профессиональное и (или) высшее образование 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Получает</a:t>
                      </a:r>
                      <a:r>
                        <a:rPr lang="ru-RU" sz="11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н</a:t>
                      </a: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овую квалификацию, компетенцию, необходимую для</a:t>
                      </a:r>
                      <a:r>
                        <a:rPr lang="ru-RU" sz="11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выполнения </a:t>
                      </a:r>
                      <a:r>
                        <a:rPr lang="ru-RU" sz="1100" b="1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нового</a:t>
                      </a: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вида профессиональной</a:t>
                      </a:r>
                      <a:r>
                        <a:rPr lang="ru-RU" sz="1100" kern="1200" baseline="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 деятельности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Futura PT Book" panose="020B0502020204020303" pitchFamily="34" charset="-52"/>
                        </a:rPr>
                        <a:t>256 часов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90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Профессиональная</a:t>
                      </a:r>
                      <a:r>
                        <a:rPr lang="ru-RU" sz="1200" baseline="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 переподготовка</a:t>
                      </a:r>
                      <a:endParaRPr lang="ru-RU" sz="1200" b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ru-RU" sz="1200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6969">
                <a:tc>
                  <a:txBody>
                    <a:bodyPr/>
                    <a:lstStyle/>
                    <a:p>
                      <a:pPr algn="l"/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Сотрудник имеет рабочую профессию, должность служащего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Получает новую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effectLst/>
                          <a:latin typeface="Futura PT Book" panose="020B0502020204020303" pitchFamily="34" charset="-52"/>
                        </a:rPr>
                        <a:t>профессию рабочего или новую должность служащего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001547"/>
                          </a:solidFill>
                          <a:latin typeface="Futura PT Book" panose="020B0502020204020303" pitchFamily="34" charset="-52"/>
                        </a:rPr>
                        <a:t>144 часа</a:t>
                      </a:r>
                      <a:endParaRPr lang="ru-RU" sz="1200" b="1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 sz="1100" dirty="0">
                        <a:solidFill>
                          <a:srgbClr val="001547"/>
                        </a:solidFill>
                        <a:latin typeface="Futura PT Book" panose="020B0502020204020303" pitchFamily="34" charset="-52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9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414" y="1272215"/>
            <a:ext cx="9604586" cy="5469688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Работники </a:t>
            </a:r>
            <a:r>
              <a:rPr lang="ru-RU" sz="2000" b="0" dirty="0" smtClean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системы образования</a:t>
            </a:r>
            <a: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могут </a:t>
            </a: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обучаться по компетенциям блока «Образование»</a:t>
            </a:r>
            <a:b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учителя школ могут освоить компетенции для подготовки юниоров Ворлдскиллс и профориентации для «Билета в будущее»</a:t>
            </a:r>
            <a:b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не-педагогические работники могут обучаться по своему профилю</a:t>
            </a:r>
            <a:b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преподаватели колледжей могут освоить другие (непрофильные) компетенции</a:t>
            </a:r>
            <a:b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преподаватели вузов (и освоение самих компетенций, и применение стандартов Ворлдскиллс в </a:t>
            </a: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обучении</a:t>
            </a:r>
            <a:r>
              <a:rPr lang="en-US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en-US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- </a:t>
            </a:r>
            <a:r>
              <a:rPr lang="ru-RU" sz="2000" dirty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школьные учителя – все компетенции </a:t>
            </a:r>
            <a:r>
              <a:rPr lang="en-US" sz="2000" dirty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Junior Skills</a:t>
            </a:r>
            <a:r>
              <a:rPr lang="ru-RU" sz="2000" dirty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 (программы, аналогичные программам для мастеров</a:t>
            </a:r>
            <a:r>
              <a:rPr lang="ru-RU" sz="2000" dirty="0" smtClean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)</a:t>
            </a:r>
            <a:r>
              <a:rPr lang="en-US" sz="2000" dirty="0" smtClean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/>
            </a:r>
            <a:br>
              <a:rPr lang="en-US" sz="2000" dirty="0" smtClean="0">
                <a:solidFill>
                  <a:srgbClr val="001648"/>
                </a:solidFill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</a:br>
            <a: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Работники региональных, муниципальных органов управления</a:t>
            </a:r>
            <a:b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b="0" dirty="0" smtClean="0">
                <a:solidFill>
                  <a:srgbClr val="00206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региональные министерства, муниципалитеты, бюджетные организации (те же службы занятости)</a:t>
            </a:r>
            <a:br>
              <a:rPr lang="ru-RU" sz="2000" b="0" dirty="0" smtClean="0">
                <a:solidFill>
                  <a:srgbClr val="00206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ru-RU" sz="2000" b="0" dirty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b="0" dirty="0" smtClean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Студенты</a:t>
            </a:r>
            <a:br>
              <a:rPr lang="ru-RU" sz="2000" b="0" dirty="0" smtClean="0">
                <a:solidFill>
                  <a:srgbClr val="C00000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могут информировать родителей, дедушек-бабушек, </a:t>
            </a: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родственников</a:t>
            </a:r>
            <a:b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2000" dirty="0" smtClean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>- могут предложить свои идеи по информированию</a:t>
            </a:r>
            <a: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ru-RU" sz="20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r>
              <a:rPr lang="ru-RU" sz="18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  <a:t/>
            </a:r>
            <a:br>
              <a:rPr lang="ru-RU" sz="1800" dirty="0">
                <a:solidFill>
                  <a:srgbClr val="001648"/>
                </a:solidFill>
                <a:latin typeface="Futura PT Bold" panose="020B0902020204020203"/>
                <a:ea typeface="Akrobat ExtraBold" charset="0"/>
                <a:cs typeface="Akrobat ExtraBold" charset="0"/>
              </a:rPr>
            </a:br>
            <a:endParaRPr lang="ru-RU" sz="1800" dirty="0">
              <a:solidFill>
                <a:srgbClr val="001648"/>
              </a:solidFill>
              <a:latin typeface="Futura PT Bold" panose="020B0902020204020203"/>
              <a:ea typeface="Akrobat ExtraBold" charset="0"/>
              <a:cs typeface="Akrobat ExtraBold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227672" y="149406"/>
            <a:ext cx="6181754" cy="10304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r>
              <a:rPr lang="ru-RU" sz="3200" dirty="0" smtClean="0">
                <a:latin typeface="+mn-lt"/>
                <a:ea typeface="Akrobat ExtraBold" charset="0"/>
                <a:cs typeface="Akrobat ExtraBold" charset="0"/>
              </a:rPr>
              <a:t>С</a:t>
            </a:r>
            <a:r>
              <a:rPr lang="ru-RU" sz="3200" dirty="0" smtClean="0">
                <a:latin typeface="+mn-lt"/>
                <a:ea typeface="Akrobat ExtraBold" charset="0"/>
                <a:cs typeface="Akrobat ExtraBold" charset="0"/>
              </a:rPr>
              <a:t>лушатели</a:t>
            </a:r>
            <a:endParaRPr lang="ru-RU" sz="4000" b="0" dirty="0">
              <a:latin typeface="+mn-lt"/>
              <a:ea typeface="Akrobat ExtraBold" charset="0"/>
              <a:cs typeface="Akrobat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165384-43C4-1941-868E-D66A291601D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624159" y="1492697"/>
            <a:ext cx="441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Сайт </a:t>
            </a:r>
            <a:r>
              <a:rPr lang="en-US" sz="24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www</a:t>
            </a:r>
            <a:r>
              <a:rPr lang="ru-RU" sz="2400" b="1" dirty="0">
                <a:solidFill>
                  <a:srgbClr val="F1592A"/>
                </a:solidFill>
                <a:latin typeface="Futura PT Book" panose="020B0502020204020303" pitchFamily="34" charset="-52"/>
              </a:rPr>
              <a:t>.</a:t>
            </a:r>
            <a:r>
              <a:rPr lang="ru-RU" sz="24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50</a:t>
            </a:r>
            <a:r>
              <a:rPr lang="en-US" sz="24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plus.worldskills.ru</a:t>
            </a:r>
            <a:endParaRPr lang="ru-RU" sz="2400" b="1" dirty="0">
              <a:solidFill>
                <a:srgbClr val="F1592A"/>
              </a:solidFill>
              <a:latin typeface="Futura PT Book" panose="020B0502020204020303" pitchFamily="34" charset="-5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33242" y="1598304"/>
            <a:ext cx="3140137" cy="609357"/>
          </a:xfrm>
          <a:prstGeom prst="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utura PT Book" panose="020B0502020204020303" pitchFamily="34" charset="-52"/>
              </a:rPr>
              <a:t>Регистрация на сайте</a:t>
            </a:r>
            <a:endParaRPr lang="ru-RU" dirty="0">
              <a:latin typeface="Futura PT Book" panose="020B0502020204020303" pitchFamily="34" charset="-5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989635" y="2295055"/>
            <a:ext cx="2886626" cy="1072198"/>
          </a:xfrm>
          <a:prstGeom prst="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utura PT Book" panose="020B0502020204020303" pitchFamily="34" charset="-52"/>
              </a:rPr>
              <a:t>Индивидуальные рекомендации по выбору программы</a:t>
            </a:r>
            <a:endParaRPr lang="ru-RU" dirty="0">
              <a:latin typeface="Futura PT Book" panose="020B0502020204020303" pitchFamily="34" charset="-52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4069109" y="3405344"/>
            <a:ext cx="463702" cy="398552"/>
          </a:xfrm>
          <a:prstGeom prst="downArrow">
            <a:avLst/>
          </a:prstGeom>
          <a:solidFill>
            <a:srgbClr val="DAAB3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292201" y="3729853"/>
            <a:ext cx="2446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Futura PT Book" panose="020B0502020204020303" pitchFamily="34" charset="-52"/>
              </a:rPr>
              <a:t>Очное обучение</a:t>
            </a:r>
            <a:endParaRPr lang="ru-RU" dirty="0">
              <a:latin typeface="Futura PT Book" panose="020B0502020204020303" pitchFamily="34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79994" y="4473993"/>
            <a:ext cx="2870435" cy="542849"/>
          </a:xfrm>
          <a:prstGeom prst="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utura PT Book" panose="020B0502020204020303" pitchFamily="34" charset="-52"/>
              </a:rPr>
              <a:t>Демонстрационный экзамен</a:t>
            </a:r>
            <a:endParaRPr lang="ru-RU" dirty="0">
              <a:latin typeface="Futura PT Book" panose="020B0502020204020303" pitchFamily="34" charset="-52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4069109" y="4135343"/>
            <a:ext cx="463702" cy="300560"/>
          </a:xfrm>
          <a:prstGeom prst="downArrow">
            <a:avLst/>
          </a:prstGeom>
          <a:solidFill>
            <a:srgbClr val="DAAB3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3171434" y="5755264"/>
            <a:ext cx="2658228" cy="762255"/>
            <a:chOff x="6945630" y="6604252"/>
            <a:chExt cx="3347085" cy="903226"/>
          </a:xfrm>
        </p:grpSpPr>
        <p:sp>
          <p:nvSpPr>
            <p:cNvPr id="43" name="object 112"/>
            <p:cNvSpPr/>
            <p:nvPr/>
          </p:nvSpPr>
          <p:spPr>
            <a:xfrm>
              <a:off x="6945630" y="6604252"/>
              <a:ext cx="3347085" cy="902335"/>
            </a:xfrm>
            <a:custGeom>
              <a:avLst/>
              <a:gdLst/>
              <a:ahLst/>
              <a:cxnLst/>
              <a:rect l="l" t="t" r="r" b="b"/>
              <a:pathLst>
                <a:path w="3347084" h="902334">
                  <a:moveTo>
                    <a:pt x="0" y="902208"/>
                  </a:moveTo>
                  <a:lnTo>
                    <a:pt x="3346704" y="902208"/>
                  </a:lnTo>
                  <a:lnTo>
                    <a:pt x="3346704" y="0"/>
                  </a:lnTo>
                  <a:lnTo>
                    <a:pt x="0" y="0"/>
                  </a:lnTo>
                  <a:lnTo>
                    <a:pt x="0" y="9022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13"/>
            <p:cNvSpPr/>
            <p:nvPr/>
          </p:nvSpPr>
          <p:spPr>
            <a:xfrm>
              <a:off x="6945630" y="6604252"/>
              <a:ext cx="3347085" cy="902335"/>
            </a:xfrm>
            <a:custGeom>
              <a:avLst/>
              <a:gdLst/>
              <a:ahLst/>
              <a:cxnLst/>
              <a:rect l="l" t="t" r="r" b="b"/>
              <a:pathLst>
                <a:path w="3347084" h="902334">
                  <a:moveTo>
                    <a:pt x="0" y="902208"/>
                  </a:moveTo>
                  <a:lnTo>
                    <a:pt x="3346704" y="902208"/>
                  </a:lnTo>
                  <a:lnTo>
                    <a:pt x="3346704" y="0"/>
                  </a:lnTo>
                  <a:lnTo>
                    <a:pt x="0" y="0"/>
                  </a:lnTo>
                  <a:lnTo>
                    <a:pt x="0" y="902208"/>
                  </a:lnTo>
                  <a:close/>
                </a:path>
              </a:pathLst>
            </a:custGeom>
            <a:ln w="19812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14"/>
            <p:cNvSpPr/>
            <p:nvPr/>
          </p:nvSpPr>
          <p:spPr>
            <a:xfrm>
              <a:off x="7030211" y="6745223"/>
              <a:ext cx="620268" cy="6187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15"/>
            <p:cNvSpPr/>
            <p:nvPr/>
          </p:nvSpPr>
          <p:spPr>
            <a:xfrm>
              <a:off x="7810500" y="6670547"/>
              <a:ext cx="265430" cy="836930"/>
            </a:xfrm>
            <a:custGeom>
              <a:avLst/>
              <a:gdLst/>
              <a:ahLst/>
              <a:cxnLst/>
              <a:rect l="l" t="t" r="r" b="b"/>
              <a:pathLst>
                <a:path w="265429" h="836929">
                  <a:moveTo>
                    <a:pt x="0" y="836676"/>
                  </a:moveTo>
                  <a:lnTo>
                    <a:pt x="265175" y="836676"/>
                  </a:lnTo>
                  <a:lnTo>
                    <a:pt x="265175" y="0"/>
                  </a:lnTo>
                  <a:lnTo>
                    <a:pt x="0" y="0"/>
                  </a:lnTo>
                  <a:lnTo>
                    <a:pt x="0" y="836676"/>
                  </a:lnTo>
                  <a:close/>
                </a:path>
              </a:pathLst>
            </a:custGeom>
            <a:solidFill>
              <a:srgbClr val="239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16"/>
            <p:cNvSpPr/>
            <p:nvPr/>
          </p:nvSpPr>
          <p:spPr>
            <a:xfrm>
              <a:off x="8156447" y="7309102"/>
              <a:ext cx="264160" cy="196850"/>
            </a:xfrm>
            <a:custGeom>
              <a:avLst/>
              <a:gdLst/>
              <a:ahLst/>
              <a:cxnLst/>
              <a:rect l="l" t="t" r="r" b="b"/>
              <a:pathLst>
                <a:path w="264159" h="196850">
                  <a:moveTo>
                    <a:pt x="0" y="196596"/>
                  </a:moveTo>
                  <a:lnTo>
                    <a:pt x="263651" y="196596"/>
                  </a:lnTo>
                  <a:lnTo>
                    <a:pt x="263651" y="0"/>
                  </a:lnTo>
                  <a:lnTo>
                    <a:pt x="0" y="0"/>
                  </a:lnTo>
                  <a:lnTo>
                    <a:pt x="0" y="196596"/>
                  </a:lnTo>
                  <a:close/>
                </a:path>
              </a:pathLst>
            </a:custGeom>
            <a:solidFill>
              <a:srgbClr val="EB1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17"/>
            <p:cNvSpPr/>
            <p:nvPr/>
          </p:nvSpPr>
          <p:spPr>
            <a:xfrm>
              <a:off x="8578595" y="6769608"/>
              <a:ext cx="265430" cy="737870"/>
            </a:xfrm>
            <a:custGeom>
              <a:avLst/>
              <a:gdLst/>
              <a:ahLst/>
              <a:cxnLst/>
              <a:rect l="l" t="t" r="r" b="b"/>
              <a:pathLst>
                <a:path w="265429" h="737870">
                  <a:moveTo>
                    <a:pt x="0" y="737615"/>
                  </a:moveTo>
                  <a:lnTo>
                    <a:pt x="265175" y="737615"/>
                  </a:lnTo>
                  <a:lnTo>
                    <a:pt x="265175" y="0"/>
                  </a:lnTo>
                  <a:lnTo>
                    <a:pt x="0" y="0"/>
                  </a:lnTo>
                  <a:lnTo>
                    <a:pt x="0" y="737615"/>
                  </a:lnTo>
                  <a:close/>
                </a:path>
              </a:pathLst>
            </a:custGeom>
            <a:solidFill>
              <a:srgbClr val="239F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18"/>
            <p:cNvSpPr/>
            <p:nvPr/>
          </p:nvSpPr>
          <p:spPr>
            <a:xfrm>
              <a:off x="8996171" y="7014971"/>
              <a:ext cx="264160" cy="490855"/>
            </a:xfrm>
            <a:custGeom>
              <a:avLst/>
              <a:gdLst/>
              <a:ahLst/>
              <a:cxnLst/>
              <a:rect l="l" t="t" r="r" b="b"/>
              <a:pathLst>
                <a:path w="264159" h="490854">
                  <a:moveTo>
                    <a:pt x="0" y="490728"/>
                  </a:moveTo>
                  <a:lnTo>
                    <a:pt x="263651" y="490728"/>
                  </a:lnTo>
                  <a:lnTo>
                    <a:pt x="263651" y="0"/>
                  </a:lnTo>
                  <a:lnTo>
                    <a:pt x="0" y="0"/>
                  </a:lnTo>
                  <a:lnTo>
                    <a:pt x="0" y="490728"/>
                  </a:lnTo>
                  <a:close/>
                </a:path>
              </a:pathLst>
            </a:custGeom>
            <a:solidFill>
              <a:srgbClr val="FBAE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119"/>
            <p:cNvSpPr/>
            <p:nvPr/>
          </p:nvSpPr>
          <p:spPr>
            <a:xfrm>
              <a:off x="9451847" y="6745223"/>
              <a:ext cx="678815" cy="0"/>
            </a:xfrm>
            <a:custGeom>
              <a:avLst/>
              <a:gdLst/>
              <a:ahLst/>
              <a:cxnLst/>
              <a:rect l="l" t="t" r="r" b="b"/>
              <a:pathLst>
                <a:path w="678815">
                  <a:moveTo>
                    <a:pt x="0" y="0"/>
                  </a:moveTo>
                  <a:lnTo>
                    <a:pt x="678815" y="0"/>
                  </a:lnTo>
                </a:path>
              </a:pathLst>
            </a:custGeom>
            <a:ln w="6096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20"/>
            <p:cNvSpPr/>
            <p:nvPr/>
          </p:nvSpPr>
          <p:spPr>
            <a:xfrm>
              <a:off x="9451847" y="6897623"/>
              <a:ext cx="678815" cy="0"/>
            </a:xfrm>
            <a:custGeom>
              <a:avLst/>
              <a:gdLst/>
              <a:ahLst/>
              <a:cxnLst/>
              <a:rect l="l" t="t" r="r" b="b"/>
              <a:pathLst>
                <a:path w="678815">
                  <a:moveTo>
                    <a:pt x="0" y="0"/>
                  </a:moveTo>
                  <a:lnTo>
                    <a:pt x="678815" y="0"/>
                  </a:lnTo>
                </a:path>
              </a:pathLst>
            </a:custGeom>
            <a:ln w="6096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1"/>
            <p:cNvSpPr/>
            <p:nvPr/>
          </p:nvSpPr>
          <p:spPr>
            <a:xfrm>
              <a:off x="9451847" y="7050023"/>
              <a:ext cx="678815" cy="0"/>
            </a:xfrm>
            <a:custGeom>
              <a:avLst/>
              <a:gdLst/>
              <a:ahLst/>
              <a:cxnLst/>
              <a:rect l="l" t="t" r="r" b="b"/>
              <a:pathLst>
                <a:path w="678815">
                  <a:moveTo>
                    <a:pt x="0" y="0"/>
                  </a:moveTo>
                  <a:lnTo>
                    <a:pt x="678815" y="0"/>
                  </a:lnTo>
                </a:path>
              </a:pathLst>
            </a:custGeom>
            <a:ln w="6096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22"/>
            <p:cNvSpPr/>
            <p:nvPr/>
          </p:nvSpPr>
          <p:spPr>
            <a:xfrm>
              <a:off x="9451847" y="7202423"/>
              <a:ext cx="678815" cy="0"/>
            </a:xfrm>
            <a:custGeom>
              <a:avLst/>
              <a:gdLst/>
              <a:ahLst/>
              <a:cxnLst/>
              <a:rect l="l" t="t" r="r" b="b"/>
              <a:pathLst>
                <a:path w="678815">
                  <a:moveTo>
                    <a:pt x="0" y="0"/>
                  </a:moveTo>
                  <a:lnTo>
                    <a:pt x="678815" y="0"/>
                  </a:lnTo>
                </a:path>
              </a:pathLst>
            </a:custGeom>
            <a:ln w="6096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123"/>
            <p:cNvSpPr/>
            <p:nvPr/>
          </p:nvSpPr>
          <p:spPr>
            <a:xfrm>
              <a:off x="9451847" y="7354823"/>
              <a:ext cx="678815" cy="0"/>
            </a:xfrm>
            <a:custGeom>
              <a:avLst/>
              <a:gdLst/>
              <a:ahLst/>
              <a:cxnLst/>
              <a:rect l="l" t="t" r="r" b="b"/>
              <a:pathLst>
                <a:path w="678815">
                  <a:moveTo>
                    <a:pt x="0" y="0"/>
                  </a:moveTo>
                  <a:lnTo>
                    <a:pt x="678815" y="0"/>
                  </a:lnTo>
                </a:path>
              </a:pathLst>
            </a:custGeom>
            <a:ln w="6096">
              <a:solidFill>
                <a:srgbClr val="1F3C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346565" y="5348290"/>
            <a:ext cx="4079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Документ о квалификации + </a:t>
            </a:r>
            <a:r>
              <a:rPr lang="en-US" sz="1600" b="1" dirty="0" smtClean="0">
                <a:solidFill>
                  <a:srgbClr val="F1592A"/>
                </a:solidFill>
                <a:latin typeface="Futura PT Book" panose="020B0502020204020303" pitchFamily="34" charset="-52"/>
              </a:rPr>
              <a:t>Skills Passport</a:t>
            </a:r>
            <a:endParaRPr lang="ru-RU" sz="1600" b="1" dirty="0">
              <a:solidFill>
                <a:srgbClr val="F1592A"/>
              </a:solidFill>
              <a:latin typeface="Futura PT Book" panose="020B0502020204020303" pitchFamily="34" charset="-5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98" y="5857837"/>
            <a:ext cx="2958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1547"/>
                </a:solidFill>
                <a:latin typeface="Futura PT Book" panose="020B0502020204020303" pitchFamily="34" charset="-52"/>
              </a:rPr>
              <a:t>Skills Passport - </a:t>
            </a:r>
            <a:r>
              <a:rPr lang="ru-RU" sz="1600" dirty="0">
                <a:solidFill>
                  <a:srgbClr val="001547"/>
                </a:solidFill>
                <a:latin typeface="Futura PT Book" panose="020B0502020204020303" pitchFamily="34" charset="-52"/>
              </a:rPr>
              <a:t>п</a:t>
            </a:r>
            <a:r>
              <a:rPr lang="ru-RU" sz="1600" dirty="0" smtClean="0">
                <a:solidFill>
                  <a:srgbClr val="001547"/>
                </a:solidFill>
                <a:latin typeface="Futura PT Book" panose="020B0502020204020303" pitchFamily="34" charset="-52"/>
              </a:rPr>
              <a:t>ерсональный профессиональный профиль</a:t>
            </a:r>
            <a:endParaRPr lang="ru-RU" sz="1600" dirty="0">
              <a:solidFill>
                <a:srgbClr val="001547"/>
              </a:solidFill>
              <a:latin typeface="Futura PT Book" panose="020B0502020204020303" pitchFamily="34" charset="-52"/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4113269" y="5104236"/>
            <a:ext cx="463702" cy="300560"/>
          </a:xfrm>
          <a:prstGeom prst="downArrow">
            <a:avLst/>
          </a:prstGeom>
          <a:solidFill>
            <a:srgbClr val="DAAB3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sp>
        <p:nvSpPr>
          <p:cNvPr id="30" name="Заголовок 16"/>
          <p:cNvSpPr txBox="1">
            <a:spLocks noGrp="1"/>
          </p:cNvSpPr>
          <p:nvPr>
            <p:ph type="title"/>
          </p:nvPr>
        </p:nvSpPr>
        <p:spPr>
          <a:xfrm>
            <a:off x="201652" y="156142"/>
            <a:ext cx="7008508" cy="89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900" b="1" dirty="0" smtClean="0">
                <a:latin typeface="Futura PT Bold" panose="020B0902020204020203" pitchFamily="34" charset="-52"/>
                <a:ea typeface="Akrobat ExtraBold" charset="0"/>
                <a:cs typeface="Akrobat ExtraBold" charset="0"/>
              </a:rPr>
              <a:t>САМОСТОЯТЕЛЬНАЯ РЕГИСТРАЦИЯ НА САЙТЕ ПРОГРАММЫ</a:t>
            </a:r>
            <a:endParaRPr lang="ru-RU" sz="2900" b="1" dirty="0">
              <a:latin typeface="Futura PT Bold" panose="020B0902020204020203" pitchFamily="34" charset="-52"/>
              <a:ea typeface="Akrobat ExtraBold" charset="0"/>
              <a:cs typeface="Akrobat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4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Контакты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3041" y="5875233"/>
            <a:ext cx="4735286" cy="726393"/>
          </a:xfrm>
        </p:spPr>
        <p:txBody>
          <a:bodyPr/>
          <a:lstStyle/>
          <a:p>
            <a:r>
              <a:rPr lang="en-US" dirty="0" smtClean="0"/>
              <a:t>www.50plus.worldskills.ru</a:t>
            </a:r>
            <a:endParaRPr lang="ru-RU" dirty="0" smtClean="0"/>
          </a:p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33" y="428806"/>
            <a:ext cx="2008493" cy="16181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041" y="3267357"/>
            <a:ext cx="60522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НПК имени Е.Н. Королева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Тел. 8(8555) 32-90-12, 8-917-233-4410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Е-</a:t>
            </a:r>
            <a:r>
              <a:rPr lang="en-US" sz="2800" dirty="0" smtClean="0">
                <a:solidFill>
                  <a:schemeClr val="bg1"/>
                </a:solidFill>
              </a:rPr>
              <a:t>mail</a:t>
            </a:r>
            <a:r>
              <a:rPr lang="ru-RU" sz="2800" dirty="0" smtClean="0">
                <a:solidFill>
                  <a:schemeClr val="bg1"/>
                </a:solidFill>
              </a:rPr>
              <a:t>: </a:t>
            </a:r>
            <a:r>
              <a:rPr lang="en-US" sz="2800" dirty="0" smtClean="0">
                <a:solidFill>
                  <a:schemeClr val="bg1"/>
                </a:solidFill>
              </a:rPr>
              <a:t>npk.05@mail.ru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  <a:hlinkClick r:id="rId3"/>
              </a:rPr>
              <a:t>Официальный сайт: </a:t>
            </a:r>
            <a:endParaRPr lang="en-US" sz="2800" dirty="0" smtClean="0">
              <a:solidFill>
                <a:schemeClr val="bg1"/>
              </a:solidFill>
              <a:hlinkClick r:id="rId3"/>
            </a:endParaRPr>
          </a:p>
          <a:p>
            <a:r>
              <a:rPr lang="en-US" sz="2800" dirty="0" smtClean="0">
                <a:solidFill>
                  <a:schemeClr val="bg1"/>
                </a:solidFill>
                <a:hlinkClick r:id="rId3"/>
              </a:rPr>
              <a:t>http</a:t>
            </a:r>
            <a:r>
              <a:rPr lang="en-US" sz="2800" dirty="0">
                <a:solidFill>
                  <a:schemeClr val="bg1"/>
                </a:solidFill>
                <a:hlinkClick r:id="rId3"/>
              </a:rPr>
              <a:t>://npk-koroleva.ru/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0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8226</TotalTime>
  <Words>445</Words>
  <Application>Microsoft Office PowerPoint</Application>
  <PresentationFormat>Лист A4 (210x297 мм)</PresentationFormat>
  <Paragraphs>108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Akrobat ExtraBold</vt:lpstr>
      <vt:lpstr>Arial</vt:lpstr>
      <vt:lpstr>Calibri</vt:lpstr>
      <vt:lpstr>Futura PT</vt:lpstr>
      <vt:lpstr>Futura PT Bold</vt:lpstr>
      <vt:lpstr>Futura PT Book</vt:lpstr>
      <vt:lpstr>Futura PT Demi</vt:lpstr>
      <vt:lpstr>Times New Roman</vt:lpstr>
      <vt:lpstr>Wingdings</vt:lpstr>
      <vt:lpstr>Office Theme</vt:lpstr>
      <vt:lpstr>ОБУЧЕНИЕ ГРАЖДАН ПРЕДПЕНСИОННОГО ВОЗРАСТА  СОЮЗОМ «Молодые профессионалы (ВОРДСКИЛЛС РОССИЯ)» НА БАЗЕ нижнекамского политехнического колледжа ИМ. Е.Н. кОРОЛЕВА </vt:lpstr>
      <vt:lpstr>СПЕЦИАЛЬНАЯ ПРОГРАММА ОБУЧЕНИЯ ГРАЖДАН ПРЕДПЕНСИОННОГО ВОЗРАСТА</vt:lpstr>
      <vt:lpstr>УЧАСТНИКИ ПРОГРАММЫ</vt:lpstr>
      <vt:lpstr>КОМПЕТЕНЦИИ ДЛЯ ОБУЧЕНИЯ ПРЕДПЕНСИОНЕРОВ НА БАЗЕ НИЖНЕКАМСКОГО ПОЛИТЕХНИЧЕСКОГО КОЛЛЕДЖА им. Е.Н. КОРОЛЕВА</vt:lpstr>
      <vt:lpstr>ПРОГРАММЫ ОБУЧЕНИЯ</vt:lpstr>
      <vt:lpstr>Работники системы образования - могут обучаться по компетенциям блока «Образование» - учителя школ могут освоить компетенции для подготовки юниоров Ворлдскиллс и профориентации для «Билета в будущее» - не-педагогические работники могут обучаться по своему профилю - преподаватели колледжей могут освоить другие (непрофильные) компетенции - преподаватели вузов (и освоение самих компетенций, и применение стандартов Ворлдскиллс в обучении - школьные учителя – все компетенции Junior Skills (программы, аналогичные программам для мастеров)  Работники региональных, муниципальных органов управления - региональные министерства, муниципалитеты, бюджетные организации (те же службы занятости)  Студенты - могут информировать родителей, дедушек-бабушек, родственников - могут предложить свои идеи по информированию  </vt:lpstr>
      <vt:lpstr>САМОСТОЯТЕЛЬНАЯ РЕГИСТРАЦИЯ НА САЙТЕ ПРОГРАММЫ</vt:lpstr>
      <vt:lpstr>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Дмитрий Бельский</dc:creator>
  <cp:lastModifiedBy>мастер по</cp:lastModifiedBy>
  <cp:revision>633</cp:revision>
  <cp:lastPrinted>2017-05-29T14:53:08Z</cp:lastPrinted>
  <dcterms:created xsi:type="dcterms:W3CDTF">2017-04-13T09:25:01Z</dcterms:created>
  <dcterms:modified xsi:type="dcterms:W3CDTF">2019-09-09T15:55:23Z</dcterms:modified>
</cp:coreProperties>
</file>